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2"/>
  </p:notesMasterIdLst>
  <p:sldIdLst>
    <p:sldId id="264" r:id="rId2"/>
    <p:sldId id="256" r:id="rId3"/>
    <p:sldId id="257" r:id="rId4"/>
    <p:sldId id="258" r:id="rId5"/>
    <p:sldId id="259" r:id="rId6"/>
    <p:sldId id="260" r:id="rId7"/>
    <p:sldId id="261" r:id="rId8"/>
    <p:sldId id="262" r:id="rId9"/>
    <p:sldId id="263" r:id="rId10"/>
    <p:sldId id="265"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63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37110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48287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22884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045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07788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67746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93318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59936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54513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23926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37545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41442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8/11/2024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04134074"/>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55C02F-70D3-2377-1AD2-350B97422CE4}"/>
              </a:ext>
            </a:extLst>
          </p:cNvPr>
          <p:cNvSpPr txBox="1"/>
          <p:nvPr/>
        </p:nvSpPr>
        <p:spPr>
          <a:xfrm>
            <a:off x="1497724" y="2238703"/>
            <a:ext cx="10846676" cy="4401205"/>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NAME:- ABHISHEK TRIPATHI</a:t>
            </a:r>
          </a:p>
          <a:p>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ROLL NUMBER:- 021330024452</a:t>
            </a:r>
          </a:p>
          <a:p>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PRODUCT NAME :-  PENCIL</a:t>
            </a:r>
          </a:p>
          <a:p>
            <a:r>
              <a:rPr lang="en-US" sz="4000" dirty="0">
                <a:latin typeface="Times New Roman" panose="02020603050405020304" pitchFamily="18" charset="0"/>
                <a:cs typeface="Times New Roman" panose="02020603050405020304" pitchFamily="18" charset="0"/>
              </a:rPr>
              <a:t>          </a:t>
            </a:r>
          </a:p>
          <a:p>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 OPERATIONS</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52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01F98-B018-FC78-84BD-79668615AA28}"/>
              </a:ext>
            </a:extLst>
          </p:cNvPr>
          <p:cNvSpPr txBox="1"/>
          <p:nvPr/>
        </p:nvSpPr>
        <p:spPr>
          <a:xfrm>
            <a:off x="1592318" y="1308538"/>
            <a:ext cx="7267904" cy="1477328"/>
          </a:xfrm>
          <a:prstGeom prst="rect">
            <a:avLst/>
          </a:prstGeom>
          <a:noFill/>
        </p:spPr>
        <p:txBody>
          <a:bodyPr wrap="square" rtlCol="0">
            <a:spAutoFit/>
          </a:bodyPr>
          <a:lstStyle/>
          <a:p>
            <a:r>
              <a:rPr lang="en-US" dirty="0"/>
              <a:t>CONCLUSION:-</a:t>
            </a:r>
          </a:p>
          <a:p>
            <a:r>
              <a:rPr lang="en-US" dirty="0"/>
              <a:t> the pencil is more than just a simple writing instrument - it's a key to creativity, a symbol of knowledge, and a connection to our past. Through its rich history, versatile applications, and continued relevance in the digital age, the pencil has proven itself to be an enduring and essential tool.</a:t>
            </a:r>
            <a:endParaRPr lang="en-IN" dirty="0"/>
          </a:p>
        </p:txBody>
      </p:sp>
      <p:pic>
        <p:nvPicPr>
          <p:cNvPr id="6" name="Picture 5">
            <a:extLst>
              <a:ext uri="{FF2B5EF4-FFF2-40B4-BE49-F238E27FC236}">
                <a16:creationId xmlns:a16="http://schemas.microsoft.com/office/drawing/2014/main" id="{8DB4FE0A-EB94-9AD6-19E2-E13A432CA0D1}"/>
              </a:ext>
            </a:extLst>
          </p:cNvPr>
          <p:cNvPicPr>
            <a:picLocks noChangeAspect="1"/>
          </p:cNvPicPr>
          <p:nvPr/>
        </p:nvPicPr>
        <p:blipFill>
          <a:blip r:embed="rId2"/>
          <a:stretch>
            <a:fillRect/>
          </a:stretch>
        </p:blipFill>
        <p:spPr>
          <a:xfrm>
            <a:off x="8339959" y="3105807"/>
            <a:ext cx="5767281" cy="4598900"/>
          </a:xfrm>
          <a:prstGeom prst="rect">
            <a:avLst/>
          </a:prstGeom>
        </p:spPr>
      </p:pic>
    </p:spTree>
    <p:extLst>
      <p:ext uri="{BB962C8B-B14F-4D97-AF65-F5344CB8AC3E}">
        <p14:creationId xmlns:p14="http://schemas.microsoft.com/office/powerpoint/2010/main" val="99210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335649"/>
            <a:ext cx="4919305" cy="3558302"/>
          </a:xfrm>
          <a:prstGeom prst="rect">
            <a:avLst/>
          </a:prstGeom>
        </p:spPr>
      </p:pic>
      <p:sp>
        <p:nvSpPr>
          <p:cNvPr id="6" name="Text 2"/>
          <p:cNvSpPr/>
          <p:nvPr/>
        </p:nvSpPr>
        <p:spPr>
          <a:xfrm>
            <a:off x="919914" y="3937516"/>
            <a:ext cx="7556421" cy="1956435"/>
          </a:xfrm>
          <a:prstGeom prst="rect">
            <a:avLst/>
          </a:prstGeom>
          <a:noFill/>
          <a:ln/>
        </p:spPr>
        <p:txBody>
          <a:bodyPr wrap="square" rtlCol="0" anchor="t"/>
          <a:lstStyle/>
          <a:p>
            <a:pPr marL="0" indent="0">
              <a:lnSpc>
                <a:spcPts val="7702"/>
              </a:lnSpc>
              <a:buNone/>
            </a:pPr>
            <a:r>
              <a:rPr lang="en-US" sz="6162" kern="0" spc="-62" dirty="0">
                <a:solidFill>
                  <a:srgbClr val="FA95AF"/>
                </a:solidFill>
                <a:latin typeface="Anton" pitchFamily="34" charset="0"/>
                <a:ea typeface="Anton" pitchFamily="34" charset="-122"/>
                <a:cs typeface="Anton" pitchFamily="34" charset="-120"/>
              </a:rPr>
              <a:t>Brands in the Global Pencil Market</a:t>
            </a:r>
            <a:endParaRPr lang="en-US" sz="6162" dirty="0"/>
          </a:p>
        </p:txBody>
      </p:sp>
      <p:sp>
        <p:nvSpPr>
          <p:cNvPr id="7" name="Text 3"/>
          <p:cNvSpPr/>
          <p:nvPr/>
        </p:nvSpPr>
        <p:spPr>
          <a:xfrm>
            <a:off x="793790" y="6290440"/>
            <a:ext cx="7556421" cy="1481959"/>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 The global pencil market is dominated by several iconic brands that have established themselves through quality, innovation, and branding. These include Faber-Castell, Prismacolor, Crayola, Ticonderoga, and Muji.</a:t>
            </a:r>
            <a:endParaRPr lang="en-US" sz="1786" dirty="0"/>
          </a:p>
        </p:txBody>
      </p:sp>
      <p:sp>
        <p:nvSpPr>
          <p:cNvPr id="12" name="TextBox 11">
            <a:extLst>
              <a:ext uri="{FF2B5EF4-FFF2-40B4-BE49-F238E27FC236}">
                <a16:creationId xmlns:a16="http://schemas.microsoft.com/office/drawing/2014/main" id="{9FF9CC2A-ADEF-9FD7-975C-014D569D2721}"/>
              </a:ext>
            </a:extLst>
          </p:cNvPr>
          <p:cNvSpPr txBox="1"/>
          <p:nvPr/>
        </p:nvSpPr>
        <p:spPr>
          <a:xfrm>
            <a:off x="919914" y="977140"/>
            <a:ext cx="7278155" cy="1754326"/>
          </a:xfrm>
          <a:prstGeom prst="rect">
            <a:avLst/>
          </a:prstGeom>
          <a:noFill/>
        </p:spPr>
        <p:txBody>
          <a:bodyPr wrap="square" rtlCol="0">
            <a:spAutoFit/>
          </a:bodyPr>
          <a:lstStyle/>
          <a:p>
            <a:r>
              <a:rPr lang="en-US" dirty="0">
                <a:solidFill>
                  <a:schemeClr val="bg1">
                    <a:lumMod val="95000"/>
                  </a:schemeClr>
                </a:solidFill>
              </a:rPr>
              <a:t>INTRODUCTION:-</a:t>
            </a:r>
          </a:p>
          <a:p>
            <a:r>
              <a:rPr lang="en-US" dirty="0">
                <a:solidFill>
                  <a:schemeClr val="bg1">
                    <a:lumMod val="95000"/>
                  </a:schemeClr>
                </a:solidFill>
              </a:rPr>
              <a:t>From sketching artists to scribbling students, the pencil has been a constant companion for centuries. But there's more to this simple stick of graphite and wood than meets the eye. This project delves into the fascinating creative potential of pencils, revealing the impact they have created on our  daily lives.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270046"/>
            <a:ext cx="4919305" cy="3689509"/>
          </a:xfrm>
          <a:prstGeom prst="rect">
            <a:avLst/>
          </a:prstGeom>
        </p:spPr>
      </p:pic>
      <p:sp>
        <p:nvSpPr>
          <p:cNvPr id="6" name="Text 2"/>
          <p:cNvSpPr/>
          <p:nvPr/>
        </p:nvSpPr>
        <p:spPr>
          <a:xfrm>
            <a:off x="6280190" y="1444109"/>
            <a:ext cx="7162800"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Raw Materials for Pencil Making</a:t>
            </a:r>
            <a:endParaRPr lang="en-US" sz="4465" dirty="0"/>
          </a:p>
        </p:txBody>
      </p:sp>
      <p:sp>
        <p:nvSpPr>
          <p:cNvPr id="7" name="Shape 3"/>
          <p:cNvSpPr/>
          <p:nvPr/>
        </p:nvSpPr>
        <p:spPr>
          <a:xfrm>
            <a:off x="6280190" y="2493050"/>
            <a:ext cx="3664863" cy="2032754"/>
          </a:xfrm>
          <a:prstGeom prst="roundRect">
            <a:avLst>
              <a:gd name="adj" fmla="val 1674"/>
            </a:avLst>
          </a:prstGeom>
          <a:solidFill>
            <a:srgbClr val="3E3E3E"/>
          </a:solidFill>
          <a:ln/>
        </p:spPr>
      </p:sp>
      <p:sp>
        <p:nvSpPr>
          <p:cNvPr id="8" name="Text 4"/>
          <p:cNvSpPr/>
          <p:nvPr/>
        </p:nvSpPr>
        <p:spPr>
          <a:xfrm>
            <a:off x="6507004" y="2719864"/>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Wood</a:t>
            </a:r>
            <a:endParaRPr lang="en-US" sz="2233" dirty="0"/>
          </a:p>
        </p:txBody>
      </p:sp>
      <p:sp>
        <p:nvSpPr>
          <p:cNvPr id="9" name="Text 5"/>
          <p:cNvSpPr/>
          <p:nvPr/>
        </p:nvSpPr>
        <p:spPr>
          <a:xfrm>
            <a:off x="6507004" y="3210282"/>
            <a:ext cx="32112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High-quality cedar wood is the primary component for the pencil's casing.</a:t>
            </a:r>
            <a:endParaRPr lang="en-US" sz="1786" dirty="0"/>
          </a:p>
        </p:txBody>
      </p:sp>
      <p:sp>
        <p:nvSpPr>
          <p:cNvPr id="10" name="Shape 6"/>
          <p:cNvSpPr/>
          <p:nvPr/>
        </p:nvSpPr>
        <p:spPr>
          <a:xfrm>
            <a:off x="10171867" y="2493050"/>
            <a:ext cx="3664863" cy="2032754"/>
          </a:xfrm>
          <a:prstGeom prst="roundRect">
            <a:avLst>
              <a:gd name="adj" fmla="val 1674"/>
            </a:avLst>
          </a:prstGeom>
          <a:solidFill>
            <a:srgbClr val="3E3E3E"/>
          </a:solidFill>
          <a:ln/>
        </p:spPr>
      </p:sp>
      <p:sp>
        <p:nvSpPr>
          <p:cNvPr id="11" name="Text 7"/>
          <p:cNvSpPr/>
          <p:nvPr/>
        </p:nvSpPr>
        <p:spPr>
          <a:xfrm>
            <a:off x="10398681" y="2719864"/>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Graphite</a:t>
            </a:r>
            <a:endParaRPr lang="en-US" sz="2233" dirty="0"/>
          </a:p>
        </p:txBody>
      </p:sp>
      <p:sp>
        <p:nvSpPr>
          <p:cNvPr id="12" name="Text 8"/>
          <p:cNvSpPr/>
          <p:nvPr/>
        </p:nvSpPr>
        <p:spPr>
          <a:xfrm>
            <a:off x="10398681" y="3210282"/>
            <a:ext cx="32112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 core of the pencil is made from a mixture of graphite and clay.</a:t>
            </a:r>
            <a:endParaRPr lang="en-US" sz="1786" dirty="0"/>
          </a:p>
        </p:txBody>
      </p:sp>
      <p:sp>
        <p:nvSpPr>
          <p:cNvPr id="13" name="Shape 9"/>
          <p:cNvSpPr/>
          <p:nvPr/>
        </p:nvSpPr>
        <p:spPr>
          <a:xfrm>
            <a:off x="6280190" y="4752618"/>
            <a:ext cx="3664863" cy="2032754"/>
          </a:xfrm>
          <a:prstGeom prst="roundRect">
            <a:avLst>
              <a:gd name="adj" fmla="val 1674"/>
            </a:avLst>
          </a:prstGeom>
          <a:solidFill>
            <a:srgbClr val="3E3E3E"/>
          </a:solidFill>
          <a:ln/>
        </p:spPr>
      </p:sp>
      <p:sp>
        <p:nvSpPr>
          <p:cNvPr id="14" name="Text 10"/>
          <p:cNvSpPr/>
          <p:nvPr/>
        </p:nvSpPr>
        <p:spPr>
          <a:xfrm>
            <a:off x="6507004" y="4979432"/>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Ferrule</a:t>
            </a:r>
            <a:endParaRPr lang="en-US" sz="2233" dirty="0"/>
          </a:p>
        </p:txBody>
      </p:sp>
      <p:sp>
        <p:nvSpPr>
          <p:cNvPr id="15" name="Text 11"/>
          <p:cNvSpPr/>
          <p:nvPr/>
        </p:nvSpPr>
        <p:spPr>
          <a:xfrm>
            <a:off x="6507004" y="5469850"/>
            <a:ext cx="32112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 metal band that connects the pencil's eraser to the wooden casing.</a:t>
            </a:r>
            <a:endParaRPr lang="en-US" sz="1786" dirty="0"/>
          </a:p>
        </p:txBody>
      </p:sp>
      <p:sp>
        <p:nvSpPr>
          <p:cNvPr id="16" name="Shape 12"/>
          <p:cNvSpPr/>
          <p:nvPr/>
        </p:nvSpPr>
        <p:spPr>
          <a:xfrm>
            <a:off x="10171867" y="4752618"/>
            <a:ext cx="3664863" cy="2032754"/>
          </a:xfrm>
          <a:prstGeom prst="roundRect">
            <a:avLst>
              <a:gd name="adj" fmla="val 1674"/>
            </a:avLst>
          </a:prstGeom>
          <a:solidFill>
            <a:srgbClr val="3E3E3E"/>
          </a:solidFill>
          <a:ln/>
        </p:spPr>
      </p:sp>
      <p:sp>
        <p:nvSpPr>
          <p:cNvPr id="17" name="Text 13"/>
          <p:cNvSpPr/>
          <p:nvPr/>
        </p:nvSpPr>
        <p:spPr>
          <a:xfrm>
            <a:off x="10398681" y="4979432"/>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Eraser</a:t>
            </a:r>
            <a:endParaRPr lang="en-US" sz="2233" dirty="0"/>
          </a:p>
        </p:txBody>
      </p:sp>
      <p:sp>
        <p:nvSpPr>
          <p:cNvPr id="18" name="Text 14"/>
          <p:cNvSpPr/>
          <p:nvPr/>
        </p:nvSpPr>
        <p:spPr>
          <a:xfrm>
            <a:off x="10398681" y="5469850"/>
            <a:ext cx="32112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 erasable tip at the end of the pencil, typically made from rubber.</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793790" y="2721412"/>
            <a:ext cx="9324975"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Tools and Equipment for Pencil Production</a:t>
            </a:r>
            <a:endParaRPr lang="en-US" sz="4465" dirty="0"/>
          </a:p>
        </p:txBody>
      </p:sp>
      <p:sp>
        <p:nvSpPr>
          <p:cNvPr id="5" name="Text 3"/>
          <p:cNvSpPr/>
          <p:nvPr/>
        </p:nvSpPr>
        <p:spPr>
          <a:xfrm>
            <a:off x="793790" y="3997166"/>
            <a:ext cx="2835235" cy="354330"/>
          </a:xfrm>
          <a:prstGeom prst="rect">
            <a:avLst/>
          </a:prstGeom>
          <a:noFill/>
          <a:ln/>
        </p:spPr>
        <p:txBody>
          <a:bodyPr wrap="none" rtlCol="0" anchor="t"/>
          <a:lstStyle/>
          <a:p>
            <a:pPr marL="0" indent="0">
              <a:lnSpc>
                <a:spcPts val="2791"/>
              </a:lnSpc>
              <a:buNone/>
            </a:pPr>
            <a:r>
              <a:rPr lang="en-US" sz="2233" kern="0" spc="-22" dirty="0">
                <a:solidFill>
                  <a:srgbClr val="FA95AF"/>
                </a:solidFill>
                <a:latin typeface="Anton" pitchFamily="34" charset="0"/>
                <a:ea typeface="Anton" pitchFamily="34" charset="-122"/>
                <a:cs typeface="Anton" pitchFamily="34" charset="-120"/>
              </a:rPr>
              <a:t>Cutting Tools</a:t>
            </a:r>
            <a:endParaRPr lang="en-US" sz="2233" dirty="0"/>
          </a:p>
        </p:txBody>
      </p:sp>
      <p:sp>
        <p:nvSpPr>
          <p:cNvPr id="6" name="Text 4"/>
          <p:cNvSpPr/>
          <p:nvPr/>
        </p:nvSpPr>
        <p:spPr>
          <a:xfrm>
            <a:off x="793790" y="4578310"/>
            <a:ext cx="3978116"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Saws, blades, and trimmers to shape the wood casing.</a:t>
            </a:r>
            <a:endParaRPr lang="en-US" sz="1786" dirty="0"/>
          </a:p>
        </p:txBody>
      </p:sp>
      <p:sp>
        <p:nvSpPr>
          <p:cNvPr id="7" name="Text 5"/>
          <p:cNvSpPr/>
          <p:nvPr/>
        </p:nvSpPr>
        <p:spPr>
          <a:xfrm>
            <a:off x="5332928" y="3997166"/>
            <a:ext cx="2835235" cy="354330"/>
          </a:xfrm>
          <a:prstGeom prst="rect">
            <a:avLst/>
          </a:prstGeom>
          <a:noFill/>
          <a:ln/>
        </p:spPr>
        <p:txBody>
          <a:bodyPr wrap="none" rtlCol="0" anchor="t"/>
          <a:lstStyle/>
          <a:p>
            <a:pPr marL="0" indent="0">
              <a:lnSpc>
                <a:spcPts val="2791"/>
              </a:lnSpc>
              <a:buNone/>
            </a:pPr>
            <a:r>
              <a:rPr lang="en-US" sz="2233" kern="0" spc="-22" dirty="0">
                <a:solidFill>
                  <a:srgbClr val="FA95AF"/>
                </a:solidFill>
                <a:latin typeface="Anton" pitchFamily="34" charset="0"/>
                <a:ea typeface="Anton" pitchFamily="34" charset="-122"/>
                <a:cs typeface="Anton" pitchFamily="34" charset="-120"/>
              </a:rPr>
              <a:t>Mixing Equipment</a:t>
            </a:r>
            <a:endParaRPr lang="en-US" sz="2233" dirty="0"/>
          </a:p>
        </p:txBody>
      </p:sp>
      <p:sp>
        <p:nvSpPr>
          <p:cNvPr id="8" name="Text 6"/>
          <p:cNvSpPr/>
          <p:nvPr/>
        </p:nvSpPr>
        <p:spPr>
          <a:xfrm>
            <a:off x="5332928" y="4578310"/>
            <a:ext cx="3978116"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Blenders and extruders to combine the graphite and clay into the core.</a:t>
            </a:r>
            <a:endParaRPr lang="en-US" sz="1786" dirty="0"/>
          </a:p>
        </p:txBody>
      </p:sp>
      <p:sp>
        <p:nvSpPr>
          <p:cNvPr id="9" name="Text 7"/>
          <p:cNvSpPr/>
          <p:nvPr/>
        </p:nvSpPr>
        <p:spPr>
          <a:xfrm>
            <a:off x="9872067" y="3997166"/>
            <a:ext cx="2835235" cy="354330"/>
          </a:xfrm>
          <a:prstGeom prst="rect">
            <a:avLst/>
          </a:prstGeom>
          <a:noFill/>
          <a:ln/>
        </p:spPr>
        <p:txBody>
          <a:bodyPr wrap="none" rtlCol="0" anchor="t"/>
          <a:lstStyle/>
          <a:p>
            <a:pPr marL="0" indent="0">
              <a:lnSpc>
                <a:spcPts val="2791"/>
              </a:lnSpc>
              <a:buNone/>
            </a:pPr>
            <a:r>
              <a:rPr lang="en-US" sz="2233" kern="0" spc="-22" dirty="0">
                <a:solidFill>
                  <a:srgbClr val="FA95AF"/>
                </a:solidFill>
                <a:latin typeface="Anton" pitchFamily="34" charset="0"/>
                <a:ea typeface="Anton" pitchFamily="34" charset="-122"/>
                <a:cs typeface="Anton" pitchFamily="34" charset="-120"/>
              </a:rPr>
              <a:t>Assembly Machinery</a:t>
            </a:r>
            <a:endParaRPr lang="en-US" sz="2233" dirty="0"/>
          </a:p>
        </p:txBody>
      </p:sp>
      <p:sp>
        <p:nvSpPr>
          <p:cNvPr id="10" name="Text 8"/>
          <p:cNvSpPr/>
          <p:nvPr/>
        </p:nvSpPr>
        <p:spPr>
          <a:xfrm>
            <a:off x="9872067" y="4578310"/>
            <a:ext cx="3978116"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Machines to insert the core, attach the ferrule, and add the eraser.</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428280"/>
          </a:xfrm>
          <a:prstGeom prst="rect">
            <a:avLst/>
          </a:prstGeom>
        </p:spPr>
      </p:pic>
      <p:sp>
        <p:nvSpPr>
          <p:cNvPr id="5" name="Text 2"/>
          <p:cNvSpPr/>
          <p:nvPr/>
        </p:nvSpPr>
        <p:spPr>
          <a:xfrm>
            <a:off x="892135" y="3274695"/>
            <a:ext cx="6581537" cy="606981"/>
          </a:xfrm>
          <a:prstGeom prst="rect">
            <a:avLst/>
          </a:prstGeom>
          <a:noFill/>
          <a:ln/>
        </p:spPr>
        <p:txBody>
          <a:bodyPr wrap="none" rtlCol="0" anchor="t"/>
          <a:lstStyle/>
          <a:p>
            <a:pPr marL="0" indent="0">
              <a:lnSpc>
                <a:spcPts val="4780"/>
              </a:lnSpc>
              <a:buNone/>
            </a:pPr>
            <a:r>
              <a:rPr lang="en-US" sz="3824" kern="0" spc="-38" dirty="0">
                <a:solidFill>
                  <a:srgbClr val="FA95AF"/>
                </a:solidFill>
                <a:latin typeface="Anton" pitchFamily="34" charset="0"/>
                <a:ea typeface="Anton" pitchFamily="34" charset="-122"/>
                <a:cs typeface="Anton" pitchFamily="34" charset="-120"/>
              </a:rPr>
              <a:t>The Pencil Transformation Process</a:t>
            </a:r>
            <a:endParaRPr lang="en-US" sz="3824" dirty="0"/>
          </a:p>
        </p:txBody>
      </p:sp>
      <p:sp>
        <p:nvSpPr>
          <p:cNvPr id="6" name="Shape 3"/>
          <p:cNvSpPr/>
          <p:nvPr/>
        </p:nvSpPr>
        <p:spPr>
          <a:xfrm>
            <a:off x="892135" y="5778103"/>
            <a:ext cx="12846010" cy="22860"/>
          </a:xfrm>
          <a:prstGeom prst="roundRect">
            <a:avLst>
              <a:gd name="adj" fmla="val 127474"/>
            </a:avLst>
          </a:prstGeom>
          <a:solidFill>
            <a:srgbClr val="575757"/>
          </a:solidFill>
          <a:ln/>
        </p:spPr>
      </p:sp>
      <p:sp>
        <p:nvSpPr>
          <p:cNvPr id="7" name="Shape 4"/>
          <p:cNvSpPr/>
          <p:nvPr/>
        </p:nvSpPr>
        <p:spPr>
          <a:xfrm>
            <a:off x="4043482" y="5098316"/>
            <a:ext cx="22860" cy="679847"/>
          </a:xfrm>
          <a:prstGeom prst="roundRect">
            <a:avLst>
              <a:gd name="adj" fmla="val 127474"/>
            </a:avLst>
          </a:prstGeom>
          <a:solidFill>
            <a:srgbClr val="575757"/>
          </a:solidFill>
          <a:ln/>
        </p:spPr>
      </p:sp>
      <p:sp>
        <p:nvSpPr>
          <p:cNvPr id="8" name="Shape 5"/>
          <p:cNvSpPr/>
          <p:nvPr/>
        </p:nvSpPr>
        <p:spPr>
          <a:xfrm>
            <a:off x="3836432" y="5559564"/>
            <a:ext cx="437078" cy="437078"/>
          </a:xfrm>
          <a:prstGeom prst="roundRect">
            <a:avLst>
              <a:gd name="adj" fmla="val 6667"/>
            </a:avLst>
          </a:prstGeom>
          <a:solidFill>
            <a:srgbClr val="3E3E3E"/>
          </a:solidFill>
          <a:ln/>
        </p:spPr>
      </p:sp>
      <p:sp>
        <p:nvSpPr>
          <p:cNvPr id="9" name="Text 6"/>
          <p:cNvSpPr/>
          <p:nvPr/>
        </p:nvSpPr>
        <p:spPr>
          <a:xfrm>
            <a:off x="4008239" y="5632430"/>
            <a:ext cx="93464" cy="291346"/>
          </a:xfrm>
          <a:prstGeom prst="rect">
            <a:avLst/>
          </a:prstGeom>
          <a:noFill/>
          <a:ln/>
        </p:spPr>
        <p:txBody>
          <a:bodyPr wrap="none" rtlCol="0" anchor="t"/>
          <a:lstStyle/>
          <a:p>
            <a:pPr marL="0" indent="0" algn="ctr">
              <a:lnSpc>
                <a:spcPts val="2295"/>
              </a:lnSpc>
              <a:buNone/>
            </a:pPr>
            <a:r>
              <a:rPr lang="en-US" sz="2295" kern="0" spc="-23" dirty="0">
                <a:solidFill>
                  <a:srgbClr val="E0D6DE"/>
                </a:solidFill>
                <a:latin typeface="Anton" pitchFamily="34" charset="0"/>
                <a:ea typeface="Anton" pitchFamily="34" charset="-122"/>
                <a:cs typeface="Anton" pitchFamily="34" charset="-120"/>
              </a:rPr>
              <a:t>1</a:t>
            </a:r>
            <a:endParaRPr lang="en-US" sz="2295" dirty="0"/>
          </a:p>
        </p:txBody>
      </p:sp>
      <p:sp>
        <p:nvSpPr>
          <p:cNvPr id="10" name="Text 7"/>
          <p:cNvSpPr/>
          <p:nvPr/>
        </p:nvSpPr>
        <p:spPr>
          <a:xfrm>
            <a:off x="2840950" y="4173022"/>
            <a:ext cx="2428280" cy="303609"/>
          </a:xfrm>
          <a:prstGeom prst="rect">
            <a:avLst/>
          </a:prstGeom>
          <a:noFill/>
          <a:ln/>
        </p:spPr>
        <p:txBody>
          <a:bodyPr wrap="none" rtlCol="0" anchor="t"/>
          <a:lstStyle/>
          <a:p>
            <a:pPr marL="0" indent="0" algn="ctr">
              <a:lnSpc>
                <a:spcPts val="2390"/>
              </a:lnSpc>
              <a:buNone/>
            </a:pPr>
            <a:r>
              <a:rPr lang="en-US" sz="1912" kern="0" spc="-19" dirty="0">
                <a:solidFill>
                  <a:srgbClr val="E0D6DE"/>
                </a:solidFill>
                <a:latin typeface="Anton" pitchFamily="34" charset="0"/>
                <a:ea typeface="Anton" pitchFamily="34" charset="-122"/>
                <a:cs typeface="Anton" pitchFamily="34" charset="-120"/>
              </a:rPr>
              <a:t>Wood Preparation</a:t>
            </a:r>
            <a:endParaRPr lang="en-US" sz="1912" dirty="0"/>
          </a:p>
        </p:txBody>
      </p:sp>
      <p:sp>
        <p:nvSpPr>
          <p:cNvPr id="11" name="Text 8"/>
          <p:cNvSpPr/>
          <p:nvPr/>
        </p:nvSpPr>
        <p:spPr>
          <a:xfrm>
            <a:off x="1086326" y="4593074"/>
            <a:ext cx="5937528" cy="310872"/>
          </a:xfrm>
          <a:prstGeom prst="rect">
            <a:avLst/>
          </a:prstGeom>
          <a:noFill/>
          <a:ln/>
        </p:spPr>
        <p:txBody>
          <a:bodyPr wrap="none" rtlCol="0" anchor="t"/>
          <a:lstStyle/>
          <a:p>
            <a:pPr marL="0" indent="0" algn="ctr">
              <a:lnSpc>
                <a:spcPts val="2447"/>
              </a:lnSpc>
              <a:buNone/>
            </a:pPr>
            <a:r>
              <a:rPr lang="en-US" sz="1530" kern="0" spc="-31" dirty="0">
                <a:solidFill>
                  <a:srgbClr val="E0D6DE"/>
                </a:solidFill>
                <a:latin typeface="Fira Sans" pitchFamily="34" charset="0"/>
                <a:ea typeface="Fira Sans" pitchFamily="34" charset="-122"/>
                <a:cs typeface="Fira Sans" pitchFamily="34" charset="-120"/>
              </a:rPr>
              <a:t>The cedar wood is cut, shaped, and hollowed out to create the casing.</a:t>
            </a:r>
            <a:endParaRPr lang="en-US" sz="1530" dirty="0"/>
          </a:p>
        </p:txBody>
      </p:sp>
      <p:sp>
        <p:nvSpPr>
          <p:cNvPr id="12" name="Shape 9"/>
          <p:cNvSpPr/>
          <p:nvPr/>
        </p:nvSpPr>
        <p:spPr>
          <a:xfrm>
            <a:off x="7303532" y="5778044"/>
            <a:ext cx="22860" cy="679847"/>
          </a:xfrm>
          <a:prstGeom prst="roundRect">
            <a:avLst>
              <a:gd name="adj" fmla="val 127474"/>
            </a:avLst>
          </a:prstGeom>
          <a:solidFill>
            <a:srgbClr val="575757"/>
          </a:solidFill>
          <a:ln/>
        </p:spPr>
      </p:sp>
      <p:sp>
        <p:nvSpPr>
          <p:cNvPr id="13" name="Shape 10"/>
          <p:cNvSpPr/>
          <p:nvPr/>
        </p:nvSpPr>
        <p:spPr>
          <a:xfrm>
            <a:off x="7096482" y="5559564"/>
            <a:ext cx="437078" cy="437078"/>
          </a:xfrm>
          <a:prstGeom prst="roundRect">
            <a:avLst>
              <a:gd name="adj" fmla="val 6667"/>
            </a:avLst>
          </a:prstGeom>
          <a:solidFill>
            <a:srgbClr val="3E3E3E"/>
          </a:solidFill>
          <a:ln/>
        </p:spPr>
      </p:sp>
      <p:sp>
        <p:nvSpPr>
          <p:cNvPr id="14" name="Text 11"/>
          <p:cNvSpPr/>
          <p:nvPr/>
        </p:nvSpPr>
        <p:spPr>
          <a:xfrm>
            <a:off x="7244477" y="5632430"/>
            <a:ext cx="141089" cy="291346"/>
          </a:xfrm>
          <a:prstGeom prst="rect">
            <a:avLst/>
          </a:prstGeom>
          <a:noFill/>
          <a:ln/>
        </p:spPr>
        <p:txBody>
          <a:bodyPr wrap="none" rtlCol="0" anchor="t"/>
          <a:lstStyle/>
          <a:p>
            <a:pPr marL="0" indent="0" algn="ctr">
              <a:lnSpc>
                <a:spcPts val="2295"/>
              </a:lnSpc>
              <a:buNone/>
            </a:pPr>
            <a:r>
              <a:rPr lang="en-US" sz="2295" kern="0" spc="-23" dirty="0">
                <a:solidFill>
                  <a:srgbClr val="E0D6DE"/>
                </a:solidFill>
                <a:latin typeface="Anton" pitchFamily="34" charset="0"/>
                <a:ea typeface="Anton" pitchFamily="34" charset="-122"/>
                <a:cs typeface="Anton" pitchFamily="34" charset="-120"/>
              </a:rPr>
              <a:t>2</a:t>
            </a:r>
            <a:endParaRPr lang="en-US" sz="2295" dirty="0"/>
          </a:p>
        </p:txBody>
      </p:sp>
      <p:sp>
        <p:nvSpPr>
          <p:cNvPr id="15" name="Text 12"/>
          <p:cNvSpPr/>
          <p:nvPr/>
        </p:nvSpPr>
        <p:spPr>
          <a:xfrm>
            <a:off x="6101001" y="6652260"/>
            <a:ext cx="2428280" cy="303609"/>
          </a:xfrm>
          <a:prstGeom prst="rect">
            <a:avLst/>
          </a:prstGeom>
          <a:noFill/>
          <a:ln/>
        </p:spPr>
        <p:txBody>
          <a:bodyPr wrap="none" rtlCol="0" anchor="t"/>
          <a:lstStyle/>
          <a:p>
            <a:pPr marL="0" indent="0" algn="ctr">
              <a:lnSpc>
                <a:spcPts val="2390"/>
              </a:lnSpc>
              <a:buNone/>
            </a:pPr>
            <a:r>
              <a:rPr lang="en-US" sz="1912" kern="0" spc="-19" dirty="0">
                <a:solidFill>
                  <a:srgbClr val="E0D6DE"/>
                </a:solidFill>
                <a:latin typeface="Anton" pitchFamily="34" charset="0"/>
                <a:ea typeface="Anton" pitchFamily="34" charset="-122"/>
                <a:cs typeface="Anton" pitchFamily="34" charset="-120"/>
              </a:rPr>
              <a:t>Core Insertion</a:t>
            </a:r>
            <a:endParaRPr lang="en-US" sz="1912" dirty="0"/>
          </a:p>
        </p:txBody>
      </p:sp>
      <p:sp>
        <p:nvSpPr>
          <p:cNvPr id="16" name="Text 13"/>
          <p:cNvSpPr/>
          <p:nvPr/>
        </p:nvSpPr>
        <p:spPr>
          <a:xfrm>
            <a:off x="4346377" y="7072313"/>
            <a:ext cx="5937528" cy="310872"/>
          </a:xfrm>
          <a:prstGeom prst="rect">
            <a:avLst/>
          </a:prstGeom>
          <a:noFill/>
          <a:ln/>
        </p:spPr>
        <p:txBody>
          <a:bodyPr wrap="none" rtlCol="0" anchor="t"/>
          <a:lstStyle/>
          <a:p>
            <a:pPr marL="0" indent="0" algn="ctr">
              <a:lnSpc>
                <a:spcPts val="2447"/>
              </a:lnSpc>
              <a:buNone/>
            </a:pPr>
            <a:r>
              <a:rPr lang="en-US" sz="1530" kern="0" spc="-31" dirty="0">
                <a:solidFill>
                  <a:srgbClr val="E0D6DE"/>
                </a:solidFill>
                <a:latin typeface="Fira Sans" pitchFamily="34" charset="0"/>
                <a:ea typeface="Fira Sans" pitchFamily="34" charset="-122"/>
                <a:cs typeface="Fira Sans" pitchFamily="34" charset="-120"/>
              </a:rPr>
              <a:t>The graphite-clay core is carefully inserted into the wooden casing.</a:t>
            </a:r>
            <a:endParaRPr lang="en-US" sz="1530" dirty="0"/>
          </a:p>
        </p:txBody>
      </p:sp>
      <p:sp>
        <p:nvSpPr>
          <p:cNvPr id="17" name="Shape 14"/>
          <p:cNvSpPr/>
          <p:nvPr/>
        </p:nvSpPr>
        <p:spPr>
          <a:xfrm>
            <a:off x="10563582" y="5098316"/>
            <a:ext cx="22860" cy="679847"/>
          </a:xfrm>
          <a:prstGeom prst="roundRect">
            <a:avLst>
              <a:gd name="adj" fmla="val 127474"/>
            </a:avLst>
          </a:prstGeom>
          <a:solidFill>
            <a:srgbClr val="575757"/>
          </a:solidFill>
          <a:ln/>
        </p:spPr>
      </p:sp>
      <p:sp>
        <p:nvSpPr>
          <p:cNvPr id="18" name="Shape 15"/>
          <p:cNvSpPr/>
          <p:nvPr/>
        </p:nvSpPr>
        <p:spPr>
          <a:xfrm>
            <a:off x="10356533" y="5559564"/>
            <a:ext cx="437078" cy="437078"/>
          </a:xfrm>
          <a:prstGeom prst="roundRect">
            <a:avLst>
              <a:gd name="adj" fmla="val 6667"/>
            </a:avLst>
          </a:prstGeom>
          <a:solidFill>
            <a:srgbClr val="3E3E3E"/>
          </a:solidFill>
          <a:ln/>
        </p:spPr>
      </p:sp>
      <p:sp>
        <p:nvSpPr>
          <p:cNvPr id="19" name="Text 16"/>
          <p:cNvSpPr/>
          <p:nvPr/>
        </p:nvSpPr>
        <p:spPr>
          <a:xfrm>
            <a:off x="10504527" y="5632430"/>
            <a:ext cx="141089" cy="291346"/>
          </a:xfrm>
          <a:prstGeom prst="rect">
            <a:avLst/>
          </a:prstGeom>
          <a:noFill/>
          <a:ln/>
        </p:spPr>
        <p:txBody>
          <a:bodyPr wrap="none" rtlCol="0" anchor="t"/>
          <a:lstStyle/>
          <a:p>
            <a:pPr marL="0" indent="0" algn="ctr">
              <a:lnSpc>
                <a:spcPts val="2295"/>
              </a:lnSpc>
              <a:buNone/>
            </a:pPr>
            <a:r>
              <a:rPr lang="en-US" sz="2295" kern="0" spc="-23" dirty="0">
                <a:solidFill>
                  <a:srgbClr val="E0D6DE"/>
                </a:solidFill>
                <a:latin typeface="Anton" pitchFamily="34" charset="0"/>
                <a:ea typeface="Anton" pitchFamily="34" charset="-122"/>
                <a:cs typeface="Anton" pitchFamily="34" charset="-120"/>
              </a:rPr>
              <a:t>3</a:t>
            </a:r>
            <a:endParaRPr lang="en-US" sz="2295" dirty="0"/>
          </a:p>
        </p:txBody>
      </p:sp>
      <p:sp>
        <p:nvSpPr>
          <p:cNvPr id="20" name="Text 17"/>
          <p:cNvSpPr/>
          <p:nvPr/>
        </p:nvSpPr>
        <p:spPr>
          <a:xfrm>
            <a:off x="9361051" y="4173022"/>
            <a:ext cx="2428280" cy="303609"/>
          </a:xfrm>
          <a:prstGeom prst="rect">
            <a:avLst/>
          </a:prstGeom>
          <a:noFill/>
          <a:ln/>
        </p:spPr>
        <p:txBody>
          <a:bodyPr wrap="none" rtlCol="0" anchor="t"/>
          <a:lstStyle/>
          <a:p>
            <a:pPr marL="0" indent="0" algn="ctr">
              <a:lnSpc>
                <a:spcPts val="2390"/>
              </a:lnSpc>
              <a:buNone/>
            </a:pPr>
            <a:r>
              <a:rPr lang="en-US" sz="1912" kern="0" spc="-19" dirty="0">
                <a:solidFill>
                  <a:srgbClr val="E0D6DE"/>
                </a:solidFill>
                <a:latin typeface="Anton" pitchFamily="34" charset="0"/>
                <a:ea typeface="Anton" pitchFamily="34" charset="-122"/>
                <a:cs typeface="Anton" pitchFamily="34" charset="-120"/>
              </a:rPr>
              <a:t>Final Assembly</a:t>
            </a:r>
            <a:endParaRPr lang="en-US" sz="1912" dirty="0"/>
          </a:p>
        </p:txBody>
      </p:sp>
      <p:sp>
        <p:nvSpPr>
          <p:cNvPr id="21" name="Text 18"/>
          <p:cNvSpPr/>
          <p:nvPr/>
        </p:nvSpPr>
        <p:spPr>
          <a:xfrm>
            <a:off x="7606427" y="4593074"/>
            <a:ext cx="5937528" cy="310872"/>
          </a:xfrm>
          <a:prstGeom prst="rect">
            <a:avLst/>
          </a:prstGeom>
          <a:noFill/>
          <a:ln/>
        </p:spPr>
        <p:txBody>
          <a:bodyPr wrap="none" rtlCol="0" anchor="t"/>
          <a:lstStyle/>
          <a:p>
            <a:pPr marL="0" indent="0" algn="ctr">
              <a:lnSpc>
                <a:spcPts val="2447"/>
              </a:lnSpc>
              <a:buNone/>
            </a:pPr>
            <a:r>
              <a:rPr lang="en-US" sz="1530" kern="0" spc="-31" dirty="0">
                <a:solidFill>
                  <a:srgbClr val="E0D6DE"/>
                </a:solidFill>
                <a:latin typeface="Fira Sans" pitchFamily="34" charset="0"/>
                <a:ea typeface="Fira Sans" pitchFamily="34" charset="-122"/>
                <a:cs typeface="Fira Sans" pitchFamily="34" charset="-120"/>
              </a:rPr>
              <a:t>The ferrule and eraser are attached to complete the pencil.</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319218"/>
            <a:ext cx="4919305" cy="3591163"/>
          </a:xfrm>
          <a:prstGeom prst="rect">
            <a:avLst/>
          </a:prstGeom>
        </p:spPr>
      </p:pic>
      <p:sp>
        <p:nvSpPr>
          <p:cNvPr id="6" name="Text 2"/>
          <p:cNvSpPr/>
          <p:nvPr/>
        </p:nvSpPr>
        <p:spPr>
          <a:xfrm>
            <a:off x="6280190" y="1642586"/>
            <a:ext cx="6079569"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The Finished Pencil Product</a:t>
            </a:r>
            <a:endParaRPr lang="en-US" sz="4465" dirty="0"/>
          </a:p>
        </p:txBody>
      </p:sp>
      <p:sp>
        <p:nvSpPr>
          <p:cNvPr id="7" name="Shape 3"/>
          <p:cNvSpPr/>
          <p:nvPr/>
        </p:nvSpPr>
        <p:spPr>
          <a:xfrm>
            <a:off x="6280190" y="2946678"/>
            <a:ext cx="510302" cy="510302"/>
          </a:xfrm>
          <a:prstGeom prst="roundRect">
            <a:avLst>
              <a:gd name="adj" fmla="val 6667"/>
            </a:avLst>
          </a:prstGeom>
          <a:solidFill>
            <a:srgbClr val="3E3E3E"/>
          </a:solidFill>
          <a:ln/>
        </p:spPr>
      </p:sp>
      <p:sp>
        <p:nvSpPr>
          <p:cNvPr id="8" name="Text 4"/>
          <p:cNvSpPr/>
          <p:nvPr/>
        </p:nvSpPr>
        <p:spPr>
          <a:xfrm>
            <a:off x="6480810" y="3031688"/>
            <a:ext cx="109061"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1</a:t>
            </a:r>
            <a:endParaRPr lang="en-US" sz="2679" dirty="0"/>
          </a:p>
        </p:txBody>
      </p:sp>
      <p:sp>
        <p:nvSpPr>
          <p:cNvPr id="9" name="Text 5"/>
          <p:cNvSpPr/>
          <p:nvPr/>
        </p:nvSpPr>
        <p:spPr>
          <a:xfrm>
            <a:off x="7017306" y="2946678"/>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Precision-Crafted</a:t>
            </a:r>
            <a:endParaRPr lang="en-US" sz="2233" dirty="0"/>
          </a:p>
        </p:txBody>
      </p:sp>
      <p:sp>
        <p:nvSpPr>
          <p:cNvPr id="10" name="Text 6"/>
          <p:cNvSpPr/>
          <p:nvPr/>
        </p:nvSpPr>
        <p:spPr>
          <a:xfrm>
            <a:off x="7017306" y="3437096"/>
            <a:ext cx="2927747"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Pencils are designed with tight tolerances for a smooth writing experience.</a:t>
            </a:r>
            <a:endParaRPr lang="en-US" sz="1786" dirty="0"/>
          </a:p>
        </p:txBody>
      </p:sp>
      <p:sp>
        <p:nvSpPr>
          <p:cNvPr id="11" name="Shape 7"/>
          <p:cNvSpPr/>
          <p:nvPr/>
        </p:nvSpPr>
        <p:spPr>
          <a:xfrm>
            <a:off x="10171867" y="2946678"/>
            <a:ext cx="510302" cy="510302"/>
          </a:xfrm>
          <a:prstGeom prst="roundRect">
            <a:avLst>
              <a:gd name="adj" fmla="val 6667"/>
            </a:avLst>
          </a:prstGeom>
          <a:solidFill>
            <a:srgbClr val="3E3E3E"/>
          </a:solidFill>
          <a:ln/>
        </p:spPr>
      </p:sp>
      <p:sp>
        <p:nvSpPr>
          <p:cNvPr id="12" name="Text 8"/>
          <p:cNvSpPr/>
          <p:nvPr/>
        </p:nvSpPr>
        <p:spPr>
          <a:xfrm>
            <a:off x="10344626" y="3031688"/>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2</a:t>
            </a:r>
            <a:endParaRPr lang="en-US" sz="2679" dirty="0"/>
          </a:p>
        </p:txBody>
      </p:sp>
      <p:sp>
        <p:nvSpPr>
          <p:cNvPr id="13" name="Text 9"/>
          <p:cNvSpPr/>
          <p:nvPr/>
        </p:nvSpPr>
        <p:spPr>
          <a:xfrm>
            <a:off x="10908983" y="2946678"/>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Durable</a:t>
            </a:r>
            <a:endParaRPr lang="en-US" sz="2233" dirty="0"/>
          </a:p>
        </p:txBody>
      </p:sp>
      <p:sp>
        <p:nvSpPr>
          <p:cNvPr id="14" name="Text 10"/>
          <p:cNvSpPr/>
          <p:nvPr/>
        </p:nvSpPr>
        <p:spPr>
          <a:xfrm>
            <a:off x="10908983" y="3437096"/>
            <a:ext cx="2927747"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 wood casing and ferrule provide strength and resistance to breaking.</a:t>
            </a:r>
            <a:endParaRPr lang="en-US" sz="1786" dirty="0"/>
          </a:p>
        </p:txBody>
      </p:sp>
      <p:sp>
        <p:nvSpPr>
          <p:cNvPr id="15" name="Shape 11"/>
          <p:cNvSpPr/>
          <p:nvPr/>
        </p:nvSpPr>
        <p:spPr>
          <a:xfrm>
            <a:off x="6280190" y="5007769"/>
            <a:ext cx="510302" cy="510302"/>
          </a:xfrm>
          <a:prstGeom prst="roundRect">
            <a:avLst>
              <a:gd name="adj" fmla="val 6667"/>
            </a:avLst>
          </a:prstGeom>
          <a:solidFill>
            <a:srgbClr val="3E3E3E"/>
          </a:solidFill>
          <a:ln/>
        </p:spPr>
      </p:sp>
      <p:sp>
        <p:nvSpPr>
          <p:cNvPr id="16" name="Text 12"/>
          <p:cNvSpPr/>
          <p:nvPr/>
        </p:nvSpPr>
        <p:spPr>
          <a:xfrm>
            <a:off x="6452949" y="5092779"/>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3</a:t>
            </a:r>
            <a:endParaRPr lang="en-US" sz="2679" dirty="0"/>
          </a:p>
        </p:txBody>
      </p:sp>
      <p:sp>
        <p:nvSpPr>
          <p:cNvPr id="17" name="Text 13"/>
          <p:cNvSpPr/>
          <p:nvPr/>
        </p:nvSpPr>
        <p:spPr>
          <a:xfrm>
            <a:off x="7017306" y="5007769"/>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Versatile</a:t>
            </a:r>
            <a:endParaRPr lang="en-US" sz="2233" dirty="0"/>
          </a:p>
        </p:txBody>
      </p:sp>
      <p:sp>
        <p:nvSpPr>
          <p:cNvPr id="18" name="Text 14"/>
          <p:cNvSpPr/>
          <p:nvPr/>
        </p:nvSpPr>
        <p:spPr>
          <a:xfrm>
            <a:off x="7017306" y="5498187"/>
            <a:ext cx="2927747"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Pencils can be used for writing, sketching, shading, and more.</a:t>
            </a:r>
            <a:endParaRPr lang="en-US" sz="1786" dirty="0"/>
          </a:p>
        </p:txBody>
      </p:sp>
      <p:sp>
        <p:nvSpPr>
          <p:cNvPr id="19" name="Shape 15"/>
          <p:cNvSpPr/>
          <p:nvPr/>
        </p:nvSpPr>
        <p:spPr>
          <a:xfrm>
            <a:off x="10171867" y="5007769"/>
            <a:ext cx="510302" cy="510302"/>
          </a:xfrm>
          <a:prstGeom prst="roundRect">
            <a:avLst>
              <a:gd name="adj" fmla="val 6667"/>
            </a:avLst>
          </a:prstGeom>
          <a:solidFill>
            <a:srgbClr val="3E3E3E"/>
          </a:solidFill>
          <a:ln/>
        </p:spPr>
      </p:sp>
      <p:sp>
        <p:nvSpPr>
          <p:cNvPr id="20" name="Text 16"/>
          <p:cNvSpPr/>
          <p:nvPr/>
        </p:nvSpPr>
        <p:spPr>
          <a:xfrm>
            <a:off x="10344626" y="5092779"/>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4</a:t>
            </a:r>
            <a:endParaRPr lang="en-US" sz="2679" dirty="0"/>
          </a:p>
        </p:txBody>
      </p:sp>
      <p:sp>
        <p:nvSpPr>
          <p:cNvPr id="21" name="Text 17"/>
          <p:cNvSpPr/>
          <p:nvPr/>
        </p:nvSpPr>
        <p:spPr>
          <a:xfrm>
            <a:off x="10908983" y="5007769"/>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Sustainable</a:t>
            </a:r>
            <a:endParaRPr lang="en-US" sz="2233" dirty="0"/>
          </a:p>
        </p:txBody>
      </p:sp>
      <p:sp>
        <p:nvSpPr>
          <p:cNvPr id="22" name="Text 18"/>
          <p:cNvSpPr/>
          <p:nvPr/>
        </p:nvSpPr>
        <p:spPr>
          <a:xfrm>
            <a:off x="10908983" y="5498187"/>
            <a:ext cx="2927747"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Many pencils are made from renewable, eco-friendly materials.</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1221" y="2749153"/>
            <a:ext cx="5003840" cy="2731294"/>
          </a:xfrm>
          <a:prstGeom prst="rect">
            <a:avLst/>
          </a:prstGeom>
        </p:spPr>
      </p:pic>
      <p:sp>
        <p:nvSpPr>
          <p:cNvPr id="6" name="Text 2"/>
          <p:cNvSpPr/>
          <p:nvPr/>
        </p:nvSpPr>
        <p:spPr>
          <a:xfrm>
            <a:off x="6161961" y="986909"/>
            <a:ext cx="7026473" cy="603171"/>
          </a:xfrm>
          <a:prstGeom prst="rect">
            <a:avLst/>
          </a:prstGeom>
          <a:noFill/>
          <a:ln/>
        </p:spPr>
        <p:txBody>
          <a:bodyPr wrap="none" rtlCol="0" anchor="t"/>
          <a:lstStyle/>
          <a:p>
            <a:pPr marL="0" indent="0">
              <a:lnSpc>
                <a:spcPts val="4750"/>
              </a:lnSpc>
              <a:buNone/>
            </a:pPr>
            <a:r>
              <a:rPr lang="en-US" sz="3800" kern="0" spc="-38" dirty="0">
                <a:solidFill>
                  <a:srgbClr val="FA95AF"/>
                </a:solidFill>
                <a:latin typeface="Anton" pitchFamily="34" charset="0"/>
                <a:ea typeface="Anton" pitchFamily="34" charset="-122"/>
                <a:cs typeface="Anton" pitchFamily="34" charset="-120"/>
              </a:rPr>
              <a:t>Packaging and Distribution of Pencils</a:t>
            </a:r>
            <a:endParaRPr lang="en-US" sz="3800" dirty="0"/>
          </a:p>
        </p:txBody>
      </p:sp>
      <p:pic>
        <p:nvPicPr>
          <p:cNvPr id="7" name="Image 2" descr="preencoded.png"/>
          <p:cNvPicPr>
            <a:picLocks noChangeAspect="1"/>
          </p:cNvPicPr>
          <p:nvPr/>
        </p:nvPicPr>
        <p:blipFill>
          <a:blip r:embed="rId5"/>
          <a:stretch>
            <a:fillRect/>
          </a:stretch>
        </p:blipFill>
        <p:spPr>
          <a:xfrm>
            <a:off x="6161961" y="1879640"/>
            <a:ext cx="482560" cy="482560"/>
          </a:xfrm>
          <a:prstGeom prst="rect">
            <a:avLst/>
          </a:prstGeom>
        </p:spPr>
      </p:pic>
      <p:sp>
        <p:nvSpPr>
          <p:cNvPr id="8" name="Text 3"/>
          <p:cNvSpPr/>
          <p:nvPr/>
        </p:nvSpPr>
        <p:spPr>
          <a:xfrm>
            <a:off x="6161961" y="2555200"/>
            <a:ext cx="2413040" cy="301585"/>
          </a:xfrm>
          <a:prstGeom prst="rect">
            <a:avLst/>
          </a:prstGeom>
          <a:noFill/>
          <a:ln/>
        </p:spPr>
        <p:txBody>
          <a:bodyPr wrap="none" rtlCol="0" anchor="t"/>
          <a:lstStyle/>
          <a:p>
            <a:pPr marL="0" indent="0" algn="l">
              <a:lnSpc>
                <a:spcPts val="2375"/>
              </a:lnSpc>
              <a:buNone/>
            </a:pPr>
            <a:r>
              <a:rPr lang="en-US" sz="1900" kern="0" spc="-19" dirty="0">
                <a:solidFill>
                  <a:srgbClr val="E0D6DE"/>
                </a:solidFill>
                <a:latin typeface="Anton" pitchFamily="34" charset="0"/>
                <a:ea typeface="Anton" pitchFamily="34" charset="-122"/>
                <a:cs typeface="Anton" pitchFamily="34" charset="-120"/>
              </a:rPr>
              <a:t>Packaging</a:t>
            </a:r>
            <a:endParaRPr lang="en-US" sz="1900" dirty="0"/>
          </a:p>
        </p:txBody>
      </p:sp>
      <p:sp>
        <p:nvSpPr>
          <p:cNvPr id="9" name="Text 4"/>
          <p:cNvSpPr/>
          <p:nvPr/>
        </p:nvSpPr>
        <p:spPr>
          <a:xfrm>
            <a:off x="6161961" y="2972514"/>
            <a:ext cx="7792879" cy="308729"/>
          </a:xfrm>
          <a:prstGeom prst="rect">
            <a:avLst/>
          </a:prstGeom>
          <a:noFill/>
          <a:ln/>
        </p:spPr>
        <p:txBody>
          <a:bodyPr wrap="none" rtlCol="0" anchor="t"/>
          <a:lstStyle/>
          <a:p>
            <a:pPr marL="0" indent="0" algn="l">
              <a:lnSpc>
                <a:spcPts val="2432"/>
              </a:lnSpc>
              <a:buNone/>
            </a:pPr>
            <a:r>
              <a:rPr lang="en-US" sz="1520" kern="0" spc="-30" dirty="0">
                <a:solidFill>
                  <a:srgbClr val="E0D6DE"/>
                </a:solidFill>
                <a:latin typeface="Fira Sans" pitchFamily="34" charset="0"/>
                <a:ea typeface="Fira Sans" pitchFamily="34" charset="-122"/>
                <a:cs typeface="Fira Sans" pitchFamily="34" charset="-120"/>
              </a:rPr>
              <a:t>Pencils are often sold in boxes, tubes, or bundled packs for retail.</a:t>
            </a:r>
            <a:endParaRPr lang="en-US" sz="1520" dirty="0"/>
          </a:p>
        </p:txBody>
      </p:sp>
      <p:pic>
        <p:nvPicPr>
          <p:cNvPr id="10" name="Image 3" descr="preencoded.png"/>
          <p:cNvPicPr>
            <a:picLocks noChangeAspect="1"/>
          </p:cNvPicPr>
          <p:nvPr/>
        </p:nvPicPr>
        <p:blipFill>
          <a:blip r:embed="rId5"/>
          <a:stretch>
            <a:fillRect/>
          </a:stretch>
        </p:blipFill>
        <p:spPr>
          <a:xfrm>
            <a:off x="6161961" y="3860363"/>
            <a:ext cx="482560" cy="482560"/>
          </a:xfrm>
          <a:prstGeom prst="rect">
            <a:avLst/>
          </a:prstGeom>
        </p:spPr>
      </p:pic>
      <p:sp>
        <p:nvSpPr>
          <p:cNvPr id="11" name="Text 5"/>
          <p:cNvSpPr/>
          <p:nvPr/>
        </p:nvSpPr>
        <p:spPr>
          <a:xfrm>
            <a:off x="6161961" y="4535924"/>
            <a:ext cx="2413040" cy="301585"/>
          </a:xfrm>
          <a:prstGeom prst="rect">
            <a:avLst/>
          </a:prstGeom>
          <a:noFill/>
          <a:ln/>
        </p:spPr>
        <p:txBody>
          <a:bodyPr wrap="none" rtlCol="0" anchor="t"/>
          <a:lstStyle/>
          <a:p>
            <a:pPr marL="0" indent="0" algn="l">
              <a:lnSpc>
                <a:spcPts val="2375"/>
              </a:lnSpc>
              <a:buNone/>
            </a:pPr>
            <a:r>
              <a:rPr lang="en-US" sz="1900" kern="0" spc="-19" dirty="0">
                <a:solidFill>
                  <a:srgbClr val="E0D6DE"/>
                </a:solidFill>
                <a:latin typeface="Anton" pitchFamily="34" charset="0"/>
                <a:ea typeface="Anton" pitchFamily="34" charset="-122"/>
                <a:cs typeface="Anton" pitchFamily="34" charset="-120"/>
              </a:rPr>
              <a:t>Distribution</a:t>
            </a:r>
            <a:endParaRPr lang="en-US" sz="1900" dirty="0"/>
          </a:p>
        </p:txBody>
      </p:sp>
      <p:sp>
        <p:nvSpPr>
          <p:cNvPr id="12" name="Text 6"/>
          <p:cNvSpPr/>
          <p:nvPr/>
        </p:nvSpPr>
        <p:spPr>
          <a:xfrm>
            <a:off x="6161961" y="4953238"/>
            <a:ext cx="7792879" cy="308729"/>
          </a:xfrm>
          <a:prstGeom prst="rect">
            <a:avLst/>
          </a:prstGeom>
          <a:noFill/>
          <a:ln/>
        </p:spPr>
        <p:txBody>
          <a:bodyPr wrap="none" rtlCol="0" anchor="t"/>
          <a:lstStyle/>
          <a:p>
            <a:pPr marL="0" indent="0" algn="l">
              <a:lnSpc>
                <a:spcPts val="2432"/>
              </a:lnSpc>
              <a:buNone/>
            </a:pPr>
            <a:r>
              <a:rPr lang="en-US" sz="1520" kern="0" spc="-30" dirty="0">
                <a:solidFill>
                  <a:srgbClr val="E0D6DE"/>
                </a:solidFill>
                <a:latin typeface="Fira Sans" pitchFamily="34" charset="0"/>
                <a:ea typeface="Fira Sans" pitchFamily="34" charset="-122"/>
                <a:cs typeface="Fira Sans" pitchFamily="34" charset="-120"/>
              </a:rPr>
              <a:t>Pencils are shipped globally through a network of wholesalers and retailers.</a:t>
            </a:r>
            <a:endParaRPr lang="en-US" sz="1520" dirty="0"/>
          </a:p>
        </p:txBody>
      </p:sp>
      <p:pic>
        <p:nvPicPr>
          <p:cNvPr id="13" name="Image 4" descr="preencoded.png"/>
          <p:cNvPicPr>
            <a:picLocks noChangeAspect="1"/>
          </p:cNvPicPr>
          <p:nvPr/>
        </p:nvPicPr>
        <p:blipFill>
          <a:blip r:embed="rId5"/>
          <a:stretch>
            <a:fillRect/>
          </a:stretch>
        </p:blipFill>
        <p:spPr>
          <a:xfrm>
            <a:off x="6161961" y="5841087"/>
            <a:ext cx="482560" cy="482560"/>
          </a:xfrm>
          <a:prstGeom prst="rect">
            <a:avLst/>
          </a:prstGeom>
        </p:spPr>
      </p:pic>
      <p:sp>
        <p:nvSpPr>
          <p:cNvPr id="14" name="Text 7"/>
          <p:cNvSpPr/>
          <p:nvPr/>
        </p:nvSpPr>
        <p:spPr>
          <a:xfrm>
            <a:off x="6161961" y="6516648"/>
            <a:ext cx="2413040" cy="301585"/>
          </a:xfrm>
          <a:prstGeom prst="rect">
            <a:avLst/>
          </a:prstGeom>
          <a:noFill/>
          <a:ln/>
        </p:spPr>
        <p:txBody>
          <a:bodyPr wrap="none" rtlCol="0" anchor="t"/>
          <a:lstStyle/>
          <a:p>
            <a:pPr marL="0" indent="0" algn="l">
              <a:lnSpc>
                <a:spcPts val="2375"/>
              </a:lnSpc>
              <a:buNone/>
            </a:pPr>
            <a:r>
              <a:rPr lang="en-US" sz="1900" kern="0" spc="-19" dirty="0">
                <a:solidFill>
                  <a:srgbClr val="E0D6DE"/>
                </a:solidFill>
                <a:latin typeface="Anton" pitchFamily="34" charset="0"/>
                <a:ea typeface="Anton" pitchFamily="34" charset="-122"/>
                <a:cs typeface="Anton" pitchFamily="34" charset="-120"/>
              </a:rPr>
              <a:t>Retail Channels</a:t>
            </a:r>
            <a:endParaRPr lang="en-US" sz="1900" dirty="0"/>
          </a:p>
        </p:txBody>
      </p:sp>
      <p:sp>
        <p:nvSpPr>
          <p:cNvPr id="15" name="Text 8"/>
          <p:cNvSpPr/>
          <p:nvPr/>
        </p:nvSpPr>
        <p:spPr>
          <a:xfrm>
            <a:off x="6161961" y="6933962"/>
            <a:ext cx="7792879" cy="308729"/>
          </a:xfrm>
          <a:prstGeom prst="rect">
            <a:avLst/>
          </a:prstGeom>
          <a:noFill/>
          <a:ln/>
        </p:spPr>
        <p:txBody>
          <a:bodyPr wrap="none" rtlCol="0" anchor="t"/>
          <a:lstStyle/>
          <a:p>
            <a:pPr marL="0" indent="0" algn="l">
              <a:lnSpc>
                <a:spcPts val="2432"/>
              </a:lnSpc>
              <a:buNone/>
            </a:pPr>
            <a:r>
              <a:rPr lang="en-US" sz="1520" kern="0" spc="-30" dirty="0">
                <a:solidFill>
                  <a:srgbClr val="E0D6DE"/>
                </a:solidFill>
                <a:latin typeface="Fira Sans" pitchFamily="34" charset="0"/>
                <a:ea typeface="Fira Sans" pitchFamily="34" charset="-122"/>
                <a:cs typeface="Fira Sans" pitchFamily="34" charset="-120"/>
              </a:rPr>
              <a:t>Pencils are available in office supply stores, art shops, and general merchandise outlets.</a:t>
            </a:r>
            <a:endParaRPr lang="en-US" sz="15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0106" y="2260402"/>
            <a:ext cx="4934069" cy="3708797"/>
          </a:xfrm>
          <a:prstGeom prst="rect">
            <a:avLst/>
          </a:prstGeom>
        </p:spPr>
      </p:pic>
      <p:sp>
        <p:nvSpPr>
          <p:cNvPr id="6" name="Text 2"/>
          <p:cNvSpPr/>
          <p:nvPr/>
        </p:nvSpPr>
        <p:spPr>
          <a:xfrm>
            <a:off x="773073" y="608290"/>
            <a:ext cx="7597854" cy="1380411"/>
          </a:xfrm>
          <a:prstGeom prst="rect">
            <a:avLst/>
          </a:prstGeom>
          <a:noFill/>
          <a:ln/>
        </p:spPr>
        <p:txBody>
          <a:bodyPr wrap="square" rtlCol="0" anchor="t"/>
          <a:lstStyle/>
          <a:p>
            <a:pPr marL="0" indent="0">
              <a:lnSpc>
                <a:spcPts val="5435"/>
              </a:lnSpc>
              <a:buNone/>
            </a:pPr>
            <a:r>
              <a:rPr lang="en-US" sz="4348" kern="0" spc="-43" dirty="0">
                <a:solidFill>
                  <a:srgbClr val="FA95AF"/>
                </a:solidFill>
                <a:latin typeface="Anton" pitchFamily="34" charset="0"/>
                <a:ea typeface="Anton" pitchFamily="34" charset="-122"/>
                <a:cs typeface="Anton" pitchFamily="34" charset="-120"/>
              </a:rPr>
              <a:t>Marketing and Branding Strategies for Pencils</a:t>
            </a:r>
            <a:endParaRPr lang="en-US" sz="4348" dirty="0"/>
          </a:p>
        </p:txBody>
      </p:sp>
      <p:pic>
        <p:nvPicPr>
          <p:cNvPr id="7" name="Image 2" descr="preencoded.png"/>
          <p:cNvPicPr>
            <a:picLocks noChangeAspect="1"/>
          </p:cNvPicPr>
          <p:nvPr/>
        </p:nvPicPr>
        <p:blipFill>
          <a:blip r:embed="rId5"/>
          <a:stretch>
            <a:fillRect/>
          </a:stretch>
        </p:blipFill>
        <p:spPr>
          <a:xfrm>
            <a:off x="773073" y="2319933"/>
            <a:ext cx="1104424" cy="1767126"/>
          </a:xfrm>
          <a:prstGeom prst="rect">
            <a:avLst/>
          </a:prstGeom>
        </p:spPr>
      </p:pic>
      <p:sp>
        <p:nvSpPr>
          <p:cNvPr id="8" name="Text 3"/>
          <p:cNvSpPr/>
          <p:nvPr/>
        </p:nvSpPr>
        <p:spPr>
          <a:xfrm>
            <a:off x="2208728" y="2540794"/>
            <a:ext cx="2761178" cy="345043"/>
          </a:xfrm>
          <a:prstGeom prst="rect">
            <a:avLst/>
          </a:prstGeom>
          <a:noFill/>
          <a:ln/>
        </p:spPr>
        <p:txBody>
          <a:bodyPr wrap="none" rtlCol="0" anchor="t"/>
          <a:lstStyle/>
          <a:p>
            <a:pPr marL="0" indent="0" algn="l">
              <a:lnSpc>
                <a:spcPts val="2718"/>
              </a:lnSpc>
              <a:buNone/>
            </a:pPr>
            <a:r>
              <a:rPr lang="en-US" sz="2174" kern="0" spc="-22" dirty="0">
                <a:solidFill>
                  <a:srgbClr val="E0D6DE"/>
                </a:solidFill>
                <a:latin typeface="Anton" pitchFamily="34" charset="0"/>
                <a:ea typeface="Anton" pitchFamily="34" charset="-122"/>
                <a:cs typeface="Anton" pitchFamily="34" charset="-120"/>
              </a:rPr>
              <a:t>Product Design</a:t>
            </a:r>
            <a:endParaRPr lang="en-US" sz="2174" dirty="0"/>
          </a:p>
        </p:txBody>
      </p:sp>
      <p:sp>
        <p:nvSpPr>
          <p:cNvPr id="9" name="Text 4"/>
          <p:cNvSpPr/>
          <p:nvPr/>
        </p:nvSpPr>
        <p:spPr>
          <a:xfrm>
            <a:off x="2208728" y="3018353"/>
            <a:ext cx="6162199"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Fira Sans" pitchFamily="34" charset="0"/>
                <a:ea typeface="Fira Sans" pitchFamily="34" charset="-122"/>
                <a:cs typeface="Fira Sans" pitchFamily="34" charset="-120"/>
              </a:rPr>
              <a:t>Brands focus on unique shapes, colors, and features to stand out.</a:t>
            </a:r>
            <a:endParaRPr lang="en-US" sz="1739" dirty="0"/>
          </a:p>
        </p:txBody>
      </p:sp>
      <p:pic>
        <p:nvPicPr>
          <p:cNvPr id="10" name="Image 3" descr="preencoded.png"/>
          <p:cNvPicPr>
            <a:picLocks noChangeAspect="1"/>
          </p:cNvPicPr>
          <p:nvPr/>
        </p:nvPicPr>
        <p:blipFill>
          <a:blip r:embed="rId6"/>
          <a:stretch>
            <a:fillRect/>
          </a:stretch>
        </p:blipFill>
        <p:spPr>
          <a:xfrm>
            <a:off x="773073" y="4087058"/>
            <a:ext cx="1104424" cy="1767126"/>
          </a:xfrm>
          <a:prstGeom prst="rect">
            <a:avLst/>
          </a:prstGeom>
        </p:spPr>
      </p:pic>
      <p:sp>
        <p:nvSpPr>
          <p:cNvPr id="11" name="Text 5"/>
          <p:cNvSpPr/>
          <p:nvPr/>
        </p:nvSpPr>
        <p:spPr>
          <a:xfrm>
            <a:off x="2208728" y="4307919"/>
            <a:ext cx="2761178" cy="345043"/>
          </a:xfrm>
          <a:prstGeom prst="rect">
            <a:avLst/>
          </a:prstGeom>
          <a:noFill/>
          <a:ln/>
        </p:spPr>
        <p:txBody>
          <a:bodyPr wrap="none" rtlCol="0" anchor="t"/>
          <a:lstStyle/>
          <a:p>
            <a:pPr marL="0" indent="0" algn="l">
              <a:lnSpc>
                <a:spcPts val="2718"/>
              </a:lnSpc>
              <a:buNone/>
            </a:pPr>
            <a:r>
              <a:rPr lang="en-US" sz="2174" kern="0" spc="-22" dirty="0">
                <a:solidFill>
                  <a:srgbClr val="E0D6DE"/>
                </a:solidFill>
                <a:latin typeface="Anton" pitchFamily="34" charset="0"/>
                <a:ea typeface="Anton" pitchFamily="34" charset="-122"/>
                <a:cs typeface="Anton" pitchFamily="34" charset="-120"/>
              </a:rPr>
              <a:t>Advertising</a:t>
            </a:r>
            <a:endParaRPr lang="en-US" sz="2174" dirty="0"/>
          </a:p>
        </p:txBody>
      </p:sp>
      <p:sp>
        <p:nvSpPr>
          <p:cNvPr id="12" name="Text 6"/>
          <p:cNvSpPr/>
          <p:nvPr/>
        </p:nvSpPr>
        <p:spPr>
          <a:xfrm>
            <a:off x="2208728" y="4785479"/>
            <a:ext cx="6162199"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Fira Sans" pitchFamily="34" charset="0"/>
                <a:ea typeface="Fira Sans" pitchFamily="34" charset="-122"/>
                <a:cs typeface="Fira Sans" pitchFamily="34" charset="-120"/>
              </a:rPr>
              <a:t>Campaigns highlight the quality, creativity, and sustainability of pencils.</a:t>
            </a:r>
            <a:endParaRPr lang="en-US" sz="1739" dirty="0"/>
          </a:p>
        </p:txBody>
      </p:sp>
      <p:pic>
        <p:nvPicPr>
          <p:cNvPr id="13" name="Image 4" descr="preencoded.png"/>
          <p:cNvPicPr>
            <a:picLocks noChangeAspect="1"/>
          </p:cNvPicPr>
          <p:nvPr/>
        </p:nvPicPr>
        <p:blipFill>
          <a:blip r:embed="rId7"/>
          <a:stretch>
            <a:fillRect/>
          </a:stretch>
        </p:blipFill>
        <p:spPr>
          <a:xfrm>
            <a:off x="773073" y="5854184"/>
            <a:ext cx="1104424" cy="1767126"/>
          </a:xfrm>
          <a:prstGeom prst="rect">
            <a:avLst/>
          </a:prstGeom>
        </p:spPr>
      </p:pic>
      <p:sp>
        <p:nvSpPr>
          <p:cNvPr id="14" name="Text 7"/>
          <p:cNvSpPr/>
          <p:nvPr/>
        </p:nvSpPr>
        <p:spPr>
          <a:xfrm>
            <a:off x="2208728" y="6075045"/>
            <a:ext cx="2761178" cy="345043"/>
          </a:xfrm>
          <a:prstGeom prst="rect">
            <a:avLst/>
          </a:prstGeom>
          <a:noFill/>
          <a:ln/>
        </p:spPr>
        <p:txBody>
          <a:bodyPr wrap="none" rtlCol="0" anchor="t"/>
          <a:lstStyle/>
          <a:p>
            <a:pPr marL="0" indent="0" algn="l">
              <a:lnSpc>
                <a:spcPts val="2718"/>
              </a:lnSpc>
              <a:buNone/>
            </a:pPr>
            <a:r>
              <a:rPr lang="en-US" sz="2174" kern="0" spc="-22" dirty="0">
                <a:solidFill>
                  <a:srgbClr val="E0D6DE"/>
                </a:solidFill>
                <a:latin typeface="Anton" pitchFamily="34" charset="0"/>
                <a:ea typeface="Anton" pitchFamily="34" charset="-122"/>
                <a:cs typeface="Anton" pitchFamily="34" charset="-120"/>
              </a:rPr>
              <a:t>Partnerships</a:t>
            </a:r>
            <a:endParaRPr lang="en-US" sz="2174" dirty="0"/>
          </a:p>
        </p:txBody>
      </p:sp>
      <p:sp>
        <p:nvSpPr>
          <p:cNvPr id="15" name="Text 8"/>
          <p:cNvSpPr/>
          <p:nvPr/>
        </p:nvSpPr>
        <p:spPr>
          <a:xfrm>
            <a:off x="2208728" y="6552605"/>
            <a:ext cx="6162199"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Fira Sans" pitchFamily="34" charset="0"/>
                <a:ea typeface="Fira Sans" pitchFamily="34" charset="-122"/>
                <a:cs typeface="Fira Sans" pitchFamily="34" charset="-120"/>
              </a:rPr>
              <a:t>Collaborations with artists, schools, and influencers build brand loyalty.</a:t>
            </a:r>
            <a:endParaRPr lang="en-US" sz="173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335649"/>
            <a:ext cx="4919305" cy="3558302"/>
          </a:xfrm>
          <a:prstGeom prst="rect">
            <a:avLst/>
          </a:prstGeom>
        </p:spPr>
      </p:pic>
      <p:sp>
        <p:nvSpPr>
          <p:cNvPr id="6" name="Text 2"/>
          <p:cNvSpPr/>
          <p:nvPr/>
        </p:nvSpPr>
        <p:spPr>
          <a:xfrm>
            <a:off x="793790" y="583325"/>
            <a:ext cx="7556421" cy="1434662"/>
          </a:xfrm>
          <a:prstGeom prst="rect">
            <a:avLst/>
          </a:prstGeom>
          <a:noFill/>
          <a:ln/>
        </p:spPr>
        <p:txBody>
          <a:bodyPr wrap="squar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Challenges and Opportunities in the Global Pencil Market</a:t>
            </a:r>
            <a:endParaRPr lang="en-US" sz="4465" dirty="0"/>
          </a:p>
        </p:txBody>
      </p:sp>
      <p:sp>
        <p:nvSpPr>
          <p:cNvPr id="7" name="Shape 3"/>
          <p:cNvSpPr/>
          <p:nvPr/>
        </p:nvSpPr>
        <p:spPr>
          <a:xfrm>
            <a:off x="793790" y="3322439"/>
            <a:ext cx="7556421" cy="3342322"/>
          </a:xfrm>
          <a:prstGeom prst="roundRect">
            <a:avLst>
              <a:gd name="adj" fmla="val 1018"/>
            </a:avLst>
          </a:prstGeom>
          <a:noFill/>
          <a:ln w="7620">
            <a:solidFill>
              <a:srgbClr val="FFFFFF">
                <a:alpha val="24000"/>
              </a:srgbClr>
            </a:solidFill>
            <a:prstDash val="solid"/>
          </a:ln>
        </p:spPr>
      </p:sp>
      <p:sp>
        <p:nvSpPr>
          <p:cNvPr id="8" name="Shape 4"/>
          <p:cNvSpPr/>
          <p:nvPr/>
        </p:nvSpPr>
        <p:spPr>
          <a:xfrm>
            <a:off x="793790" y="2036229"/>
            <a:ext cx="7541181" cy="351637"/>
          </a:xfrm>
          <a:prstGeom prst="rect">
            <a:avLst/>
          </a:prstGeom>
          <a:solidFill>
            <a:srgbClr val="FFFFFF">
              <a:alpha val="4000"/>
            </a:srgbClr>
          </a:solidFill>
          <a:ln/>
        </p:spPr>
      </p:sp>
      <p:sp>
        <p:nvSpPr>
          <p:cNvPr id="9" name="Text 5"/>
          <p:cNvSpPr/>
          <p:nvPr/>
        </p:nvSpPr>
        <p:spPr>
          <a:xfrm>
            <a:off x="1028224" y="3473767"/>
            <a:ext cx="3313152" cy="362903"/>
          </a:xfrm>
          <a:prstGeom prst="rect">
            <a:avLst/>
          </a:prstGeom>
          <a:noFill/>
          <a:ln/>
        </p:spPr>
        <p:txBody>
          <a:bodyPr wrap="non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Challenges</a:t>
            </a:r>
            <a:endParaRPr lang="en-US" sz="1786" dirty="0"/>
          </a:p>
        </p:txBody>
      </p:sp>
      <p:sp>
        <p:nvSpPr>
          <p:cNvPr id="10" name="Text 6"/>
          <p:cNvSpPr/>
          <p:nvPr/>
        </p:nvSpPr>
        <p:spPr>
          <a:xfrm>
            <a:off x="4802624" y="3473767"/>
            <a:ext cx="3313152" cy="362903"/>
          </a:xfrm>
          <a:prstGeom prst="rect">
            <a:avLst/>
          </a:prstGeom>
          <a:noFill/>
          <a:ln/>
        </p:spPr>
        <p:txBody>
          <a:bodyPr wrap="non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Opportunities</a:t>
            </a:r>
            <a:endParaRPr lang="en-US" sz="1786" dirty="0"/>
          </a:p>
        </p:txBody>
      </p:sp>
      <p:sp>
        <p:nvSpPr>
          <p:cNvPr id="11" name="Shape 7"/>
          <p:cNvSpPr/>
          <p:nvPr/>
        </p:nvSpPr>
        <p:spPr>
          <a:xfrm>
            <a:off x="809030" y="3817103"/>
            <a:ext cx="7541181" cy="1013222"/>
          </a:xfrm>
          <a:prstGeom prst="rect">
            <a:avLst/>
          </a:prstGeom>
          <a:solidFill>
            <a:srgbClr val="000000">
              <a:alpha val="4000"/>
            </a:srgbClr>
          </a:solidFill>
          <a:ln/>
        </p:spPr>
      </p:sp>
      <p:sp>
        <p:nvSpPr>
          <p:cNvPr id="12" name="Text 8"/>
          <p:cNvSpPr/>
          <p:nvPr/>
        </p:nvSpPr>
        <p:spPr>
          <a:xfrm>
            <a:off x="1028224" y="4124087"/>
            <a:ext cx="3313152"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Competition from digital alternatives</a:t>
            </a:r>
            <a:endParaRPr lang="en-US" sz="1786" dirty="0"/>
          </a:p>
        </p:txBody>
      </p:sp>
      <p:sp>
        <p:nvSpPr>
          <p:cNvPr id="13" name="Text 9"/>
          <p:cNvSpPr/>
          <p:nvPr/>
        </p:nvSpPr>
        <p:spPr>
          <a:xfrm>
            <a:off x="4802624" y="4124087"/>
            <a:ext cx="3313152"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Growing demand for sustainable products</a:t>
            </a:r>
            <a:endParaRPr lang="en-US" sz="1786" dirty="0"/>
          </a:p>
        </p:txBody>
      </p:sp>
      <p:sp>
        <p:nvSpPr>
          <p:cNvPr id="14" name="Shape 10"/>
          <p:cNvSpPr/>
          <p:nvPr/>
        </p:nvSpPr>
        <p:spPr>
          <a:xfrm>
            <a:off x="801410" y="4993600"/>
            <a:ext cx="7541181" cy="650319"/>
          </a:xfrm>
          <a:prstGeom prst="rect">
            <a:avLst/>
          </a:prstGeom>
          <a:solidFill>
            <a:srgbClr val="FFFFFF">
              <a:alpha val="4000"/>
            </a:srgbClr>
          </a:solidFill>
          <a:ln/>
        </p:spPr>
      </p:sp>
      <p:sp>
        <p:nvSpPr>
          <p:cNvPr id="15" name="Text 11"/>
          <p:cNvSpPr/>
          <p:nvPr/>
        </p:nvSpPr>
        <p:spPr>
          <a:xfrm>
            <a:off x="1028224" y="5137309"/>
            <a:ext cx="3313152" cy="362903"/>
          </a:xfrm>
          <a:prstGeom prst="rect">
            <a:avLst/>
          </a:prstGeom>
          <a:noFill/>
          <a:ln/>
        </p:spPr>
        <p:txBody>
          <a:bodyPr wrap="non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Fluctuating raw material costs</a:t>
            </a:r>
            <a:endParaRPr lang="en-US" sz="1786" dirty="0"/>
          </a:p>
        </p:txBody>
      </p:sp>
      <p:sp>
        <p:nvSpPr>
          <p:cNvPr id="16" name="Text 12"/>
          <p:cNvSpPr/>
          <p:nvPr/>
        </p:nvSpPr>
        <p:spPr>
          <a:xfrm>
            <a:off x="4802624" y="5137309"/>
            <a:ext cx="3313152" cy="362903"/>
          </a:xfrm>
          <a:prstGeom prst="rect">
            <a:avLst/>
          </a:prstGeom>
          <a:noFill/>
          <a:ln/>
        </p:spPr>
        <p:txBody>
          <a:bodyPr wrap="non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Expanding into emerging markets</a:t>
            </a:r>
            <a:endParaRPr lang="en-US" sz="1786" dirty="0"/>
          </a:p>
        </p:txBody>
      </p:sp>
      <p:sp>
        <p:nvSpPr>
          <p:cNvPr id="17" name="Shape 13"/>
          <p:cNvSpPr/>
          <p:nvPr/>
        </p:nvSpPr>
        <p:spPr>
          <a:xfrm>
            <a:off x="1008036" y="3473767"/>
            <a:ext cx="7541181" cy="2948031"/>
          </a:xfrm>
          <a:prstGeom prst="rect">
            <a:avLst/>
          </a:prstGeom>
          <a:solidFill>
            <a:srgbClr val="000000">
              <a:alpha val="4000"/>
            </a:srgbClr>
          </a:solidFill>
          <a:ln/>
        </p:spPr>
      </p:sp>
      <p:sp>
        <p:nvSpPr>
          <p:cNvPr id="18" name="Text 14"/>
          <p:cNvSpPr/>
          <p:nvPr/>
        </p:nvSpPr>
        <p:spPr>
          <a:xfrm>
            <a:off x="1028224" y="5787628"/>
            <a:ext cx="3313152"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Shipping and logistics complexities</a:t>
            </a:r>
            <a:endParaRPr lang="en-US" sz="1786" dirty="0"/>
          </a:p>
        </p:txBody>
      </p:sp>
      <p:sp>
        <p:nvSpPr>
          <p:cNvPr id="19" name="Text 15"/>
          <p:cNvSpPr/>
          <p:nvPr/>
        </p:nvSpPr>
        <p:spPr>
          <a:xfrm>
            <a:off x="4802624" y="5787628"/>
            <a:ext cx="3313152" cy="72580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Product innovation and customization</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TotalTime>
  <Words>545</Words>
  <Application>Microsoft Office PowerPoint</Application>
  <PresentationFormat>Custom</PresentationFormat>
  <Paragraphs>83</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Anton</vt:lpstr>
      <vt:lpstr>Arial</vt:lpstr>
      <vt:lpstr>Calibri</vt:lpstr>
      <vt:lpstr>Calibri Light</vt:lpstr>
      <vt:lpstr>Fira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Tripathi</cp:lastModifiedBy>
  <cp:revision>2</cp:revision>
  <dcterms:created xsi:type="dcterms:W3CDTF">2024-08-11T10:15:58Z</dcterms:created>
  <dcterms:modified xsi:type="dcterms:W3CDTF">2024-08-11T10:54:09Z</dcterms:modified>
</cp:coreProperties>
</file>